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0" r:id="rId4"/>
  </p:sldMasterIdLst>
  <p:notesMasterIdLst>
    <p:notesMasterId r:id="rId22"/>
  </p:notesMasterIdLst>
  <p:handoutMasterIdLst>
    <p:handoutMasterId r:id="rId23"/>
  </p:handoutMasterIdLst>
  <p:sldIdLst>
    <p:sldId id="289" r:id="rId5"/>
    <p:sldId id="281" r:id="rId6"/>
    <p:sldId id="282" r:id="rId7"/>
    <p:sldId id="283" r:id="rId8"/>
    <p:sldId id="284" r:id="rId9"/>
    <p:sldId id="285" r:id="rId10"/>
    <p:sldId id="286" r:id="rId11"/>
    <p:sldId id="309" r:id="rId12"/>
    <p:sldId id="311" r:id="rId13"/>
    <p:sldId id="312" r:id="rId14"/>
    <p:sldId id="313" r:id="rId15"/>
    <p:sldId id="315" r:id="rId16"/>
    <p:sldId id="307" r:id="rId17"/>
    <p:sldId id="308" r:id="rId18"/>
    <p:sldId id="310" r:id="rId19"/>
    <p:sldId id="314" r:id="rId20"/>
    <p:sldId id="30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CE6CCA-C34E-4AAC-BF84-F5C9F8389EF5}" v="1" dt="2020-04-18T18:22:59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 autoAdjust="0"/>
    <p:restoredTop sz="87546" autoAdjust="0"/>
  </p:normalViewPr>
  <p:slideViewPr>
    <p:cSldViewPr>
      <p:cViewPr varScale="1">
        <p:scale>
          <a:sx n="75" d="100"/>
          <a:sy n="75" d="100"/>
        </p:scale>
        <p:origin x="184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Osborne" userId="ce70e87774607949" providerId="LiveId" clId="{9ACE6CCA-C34E-4AAC-BF84-F5C9F8389EF5}"/>
    <pc:docChg chg="undo custSel modSld">
      <pc:chgData name="Patrick Osborne" userId="ce70e87774607949" providerId="LiveId" clId="{9ACE6CCA-C34E-4AAC-BF84-F5C9F8389EF5}" dt="2020-04-18T18:23:20.598" v="28" actId="114"/>
      <pc:docMkLst>
        <pc:docMk/>
      </pc:docMkLst>
      <pc:sldChg chg="modSp mod">
        <pc:chgData name="Patrick Osborne" userId="ce70e87774607949" providerId="LiveId" clId="{9ACE6CCA-C34E-4AAC-BF84-F5C9F8389EF5}" dt="2020-04-18T18:23:20.598" v="28" actId="114"/>
        <pc:sldMkLst>
          <pc:docMk/>
          <pc:sldMk cId="3526824307" sldId="315"/>
        </pc:sldMkLst>
        <pc:spChg chg="mod">
          <ac:chgData name="Patrick Osborne" userId="ce70e87774607949" providerId="LiveId" clId="{9ACE6CCA-C34E-4AAC-BF84-F5C9F8389EF5}" dt="2020-04-18T18:23:20.598" v="28" actId="114"/>
          <ac:spMkLst>
            <pc:docMk/>
            <pc:sldMk cId="3526824307" sldId="315"/>
            <ac:spMk id="2" creationId="{B1ACB1FD-154E-4FF3-B9F0-D937C6A20EA4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3" creationId="{5751613F-FE84-41E6-84F9-3B5831E8321C}"/>
          </ac:spMkLst>
        </pc:spChg>
        <pc:spChg chg="mod">
          <ac:chgData name="Patrick Osborne" userId="ce70e87774607949" providerId="LiveId" clId="{9ACE6CCA-C34E-4AAC-BF84-F5C9F8389EF5}" dt="2020-04-18T18:23:14.079" v="25" actId="1036"/>
          <ac:spMkLst>
            <pc:docMk/>
            <pc:sldMk cId="3526824307" sldId="315"/>
            <ac:spMk id="9" creationId="{40FD12D1-1A78-4213-B8BA-83BB7D8533A6}"/>
          </ac:spMkLst>
        </pc:spChg>
        <pc:picChg chg="mod modCrop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8" creationId="{A900F3E4-5B3A-4789-85A4-5302BE66A72F}"/>
          </ac:picMkLst>
        </pc:picChg>
        <pc:picChg chg="mod">
          <ac:chgData name="Patrick Osborne" userId="ce70e87774607949" providerId="LiveId" clId="{9ACE6CCA-C34E-4AAC-BF84-F5C9F8389EF5}" dt="2020-04-18T18:23:14.079" v="25" actId="1036"/>
          <ac:picMkLst>
            <pc:docMk/>
            <pc:sldMk cId="3526824307" sldId="315"/>
            <ac:picMk id="13" creationId="{9340B9F5-CFE2-4242-A6DE-7B9446C08D64}"/>
          </ac:picMkLst>
        </pc:picChg>
      </pc:sldChg>
    </pc:docChg>
  </pc:docChgLst>
  <pc:docChgLst>
    <pc:chgData name="Patrick M Osborne" userId="a708d2ca-a6d7-483f-98a8-9c13678bfe86" providerId="ADAL" clId="{43C2A5D7-456A-400A-BD86-0ADAFC1D8061}"/>
    <pc:docChg chg="modSld">
      <pc:chgData name="Patrick M Osborne" userId="a708d2ca-a6d7-483f-98a8-9c13678bfe86" providerId="ADAL" clId="{43C2A5D7-456A-400A-BD86-0ADAFC1D8061}" dt="2020-04-04T19:15:05.168" v="10" actId="1035"/>
      <pc:docMkLst>
        <pc:docMk/>
      </pc:docMkLst>
      <pc:sldChg chg="modSp">
        <pc:chgData name="Patrick M Osborne" userId="a708d2ca-a6d7-483f-98a8-9c13678bfe86" providerId="ADAL" clId="{43C2A5D7-456A-400A-BD86-0ADAFC1D8061}" dt="2020-04-04T19:15:05.168" v="10" actId="1035"/>
        <pc:sldMkLst>
          <pc:docMk/>
          <pc:sldMk cId="1863659273" sldId="293"/>
        </pc:sldMkLst>
        <pc:picChg chg="mod">
          <ac:chgData name="Patrick M Osborne" userId="a708d2ca-a6d7-483f-98a8-9c13678bfe86" providerId="ADAL" clId="{43C2A5D7-456A-400A-BD86-0ADAFC1D8061}" dt="2020-04-04T19:15:05.168" v="10" actId="1035"/>
          <ac:picMkLst>
            <pc:docMk/>
            <pc:sldMk cId="1863659273" sldId="293"/>
            <ac:picMk id="3" creationId="{1F249EFA-333E-47DB-B443-FBC968240654}"/>
          </ac:picMkLst>
        </pc:picChg>
      </pc:sldChg>
    </pc:docChg>
  </pc:docChgLst>
  <pc:docChgLst>
    <pc:chgData name="Patrick M Osborne" userId="a708d2ca-a6d7-483f-98a8-9c13678bfe86" providerId="ADAL" clId="{9AAB73B9-0893-4B00-9E06-31CADF9B19F9}"/>
    <pc:docChg chg="modSld">
      <pc:chgData name="Patrick M Osborne" userId="a708d2ca-a6d7-483f-98a8-9c13678bfe86" providerId="ADAL" clId="{9AAB73B9-0893-4B00-9E06-31CADF9B19F9}" dt="2020-04-04T19:20:35.363" v="45" actId="1036"/>
      <pc:docMkLst>
        <pc:docMk/>
      </pc:docMkLst>
      <pc:sldChg chg="modSp">
        <pc:chgData name="Patrick M Osborne" userId="a708d2ca-a6d7-483f-98a8-9c13678bfe86" providerId="ADAL" clId="{9AAB73B9-0893-4B00-9E06-31CADF9B19F9}" dt="2020-04-04T19:20:35.363" v="45" actId="1036"/>
        <pc:sldMkLst>
          <pc:docMk/>
          <pc:sldMk cId="3998674433" sldId="298"/>
        </pc:sldMkLst>
        <pc:spChg chg="mod">
          <ac:chgData name="Patrick M Osborne" userId="a708d2ca-a6d7-483f-98a8-9c13678bfe86" providerId="ADAL" clId="{9AAB73B9-0893-4B00-9E06-31CADF9B19F9}" dt="2020-04-04T19:20:35.363" v="45" actId="1036"/>
          <ac:spMkLst>
            <pc:docMk/>
            <pc:sldMk cId="3998674433" sldId="298"/>
            <ac:spMk id="2" creationId="{418A1A05-2F63-4E26-94DA-9F272897607F}"/>
          </ac:spMkLst>
        </pc:spChg>
        <pc:picChg chg="mod">
          <ac:chgData name="Patrick M Osborne" userId="a708d2ca-a6d7-483f-98a8-9c13678bfe86" providerId="ADAL" clId="{9AAB73B9-0893-4B00-9E06-31CADF9B19F9}" dt="2020-04-04T19:20:24.939" v="19" actId="1036"/>
          <ac:picMkLst>
            <pc:docMk/>
            <pc:sldMk cId="3998674433" sldId="298"/>
            <ac:picMk id="6" creationId="{4982A0A2-B1DB-4805-9BCF-7552B6DB5BD1}"/>
          </ac:picMkLst>
        </pc:picChg>
      </pc:sldChg>
    </pc:docChg>
  </pc:docChgLst>
  <pc:docChgLst>
    <pc:chgData name="Patrick Osborne" userId="ce70e87774607949" providerId="LiveId" clId="{A6C23DD6-E90A-4352-B305-A082C70735B8}"/>
    <pc:docChg chg="modSld">
      <pc:chgData name="Patrick Osborne" userId="ce70e87774607949" providerId="LiveId" clId="{A6C23DD6-E90A-4352-B305-A082C70735B8}" dt="2020-04-18T04:38:20.203" v="10" actId="20577"/>
      <pc:docMkLst>
        <pc:docMk/>
      </pc:docMkLst>
      <pc:sldChg chg="modSp mod">
        <pc:chgData name="Patrick Osborne" userId="ce70e87774607949" providerId="LiveId" clId="{A6C23DD6-E90A-4352-B305-A082C70735B8}" dt="2020-04-18T04:38:20.203" v="10" actId="20577"/>
        <pc:sldMkLst>
          <pc:docMk/>
          <pc:sldMk cId="2926241104" sldId="289"/>
        </pc:sldMkLst>
        <pc:spChg chg="mod">
          <ac:chgData name="Patrick Osborne" userId="ce70e87774607949" providerId="LiveId" clId="{A6C23DD6-E90A-4352-B305-A082C70735B8}" dt="2020-04-18T04:38:20.203" v="10" actId="20577"/>
          <ac:spMkLst>
            <pc:docMk/>
            <pc:sldMk cId="2926241104" sldId="289"/>
            <ac:spMk id="2" creationId="{42290AFE-F417-4C03-B785-3EEE6457D35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59203-6DDD-49B4-9002-40256EBD5D69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240B-1C31-4E8C-89AF-A42990C5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74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6C343-2823-429F-B19F-123574149AF0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C0A2-D31E-4B55-BB36-41B8E67AD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2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3C0A2-D31E-4B55-BB36-41B8E67AD5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29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0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6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9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52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03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CA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27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&quot;&quot;"/>
          <p:cNvSpPr/>
          <p:nvPr userDrawn="1"/>
        </p:nvSpPr>
        <p:spPr>
          <a:xfrm rot="16200000">
            <a:off x="3505200" y="-1523999"/>
            <a:ext cx="2133600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286000"/>
            <a:ext cx="8153400" cy="15240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95300" y="4267200"/>
            <a:ext cx="81534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Click to edit text</a:t>
            </a:r>
          </a:p>
        </p:txBody>
      </p:sp>
      <p:pic>
        <p:nvPicPr>
          <p:cNvPr id="11" name="Picture 10" descr="Logo" title="York Universit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ior of Vari Hal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 descr="&quot;&quot;"/>
          <p:cNvSpPr/>
          <p:nvPr userDrawn="1"/>
        </p:nvSpPr>
        <p:spPr>
          <a:xfrm rot="16200000">
            <a:off x="-152401" y="152400"/>
            <a:ext cx="3962401" cy="3657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04800"/>
            <a:ext cx="2705100" cy="33528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6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tudents sitting outsid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3924300" y="-2705100"/>
            <a:ext cx="1295399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1371600"/>
            <a:ext cx="8153400" cy="925285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76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Exterior view of Pond residenc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" y="6926"/>
            <a:ext cx="9134764" cy="687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-1877291" y="1884220"/>
            <a:ext cx="6878783" cy="31242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81000"/>
            <a:ext cx="2019300" cy="61722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Brand Toolbox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90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ri Hall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7671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5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4715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r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15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4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24200" cy="1022350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124200" cy="45085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273051"/>
            <a:ext cx="5111750" cy="5670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559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457200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7800"/>
            <a:ext cx="5486400" cy="685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66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4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7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2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46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32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7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382000" cy="4267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42323"/>
            <a:ext cx="457200" cy="3874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600" y="6364619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646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pic>
        <p:nvPicPr>
          <p:cNvPr id="7" name="Picture 6" descr="York University logo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  <p:sp>
        <p:nvSpPr>
          <p:cNvPr id="8" name="Rectangle 7" descr="&quot;&quot;"/>
          <p:cNvSpPr/>
          <p:nvPr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0221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5" r:id="rId2"/>
    <p:sldLayoutId id="2147483716" r:id="rId3"/>
    <p:sldLayoutId id="2147483717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25" r:id="rId16"/>
    <p:sldLayoutId id="2147483726" r:id="rId17"/>
    <p:sldLayoutId id="2147483727" r:id="rId18"/>
    <p:sldLayoutId id="2147483729" r:id="rId19"/>
    <p:sldLayoutId id="2147483706" r:id="rId20"/>
    <p:sldLayoutId id="2147483707" r:id="rId21"/>
    <p:sldLayoutId id="2147483709" r:id="rId22"/>
    <p:sldLayoutId id="2147483728" r:id="rId23"/>
    <p:sldLayoutId id="2147483691" r:id="rId24"/>
    <p:sldLayoutId id="2147483708" r:id="rId25"/>
    <p:sldLayoutId id="2147483710" r:id="rId26"/>
    <p:sldLayoutId id="2147483711" r:id="rId27"/>
    <p:sldLayoutId id="2147483712" r:id="rId2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−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0AFE-F417-4C03-B785-3EEE6457D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943600" cy="914400"/>
          </a:xfrm>
        </p:spPr>
        <p:txBody>
          <a:bodyPr/>
          <a:lstStyle/>
          <a:p>
            <a:r>
              <a:rPr lang="en-US" dirty="0"/>
              <a:t>CSML1010 – Milestone 1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D2503-B4DE-471C-BD41-4D8D4607E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800" y="3352800"/>
            <a:ext cx="5962337" cy="914400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</a:rPr>
              <a:t>Group 11 – Alex Fung and Patrick Osborne</a:t>
            </a:r>
          </a:p>
          <a:p>
            <a:r>
              <a:rPr lang="en-US" sz="2200" dirty="0">
                <a:solidFill>
                  <a:schemeClr val="bg1"/>
                </a:solidFill>
              </a:rPr>
              <a:t>Instructor – Dr. En-Shiun Annie Lee</a:t>
            </a:r>
          </a:p>
        </p:txBody>
      </p:sp>
    </p:spTree>
    <p:extLst>
      <p:ext uri="{BB962C8B-B14F-4D97-AF65-F5344CB8AC3E}">
        <p14:creationId xmlns:p14="http://schemas.microsoft.com/office/powerpoint/2010/main" val="2926241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E43B6-AC45-42F8-B09B-21C9E67B5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600"/>
          <a:stretch/>
        </p:blipFill>
        <p:spPr>
          <a:xfrm>
            <a:off x="742848" y="758176"/>
            <a:ext cx="6298032" cy="59677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913A77-D2A1-4278-AAE3-D9DFD49DC7E3}"/>
              </a:ext>
            </a:extLst>
          </p:cNvPr>
          <p:cNvSpPr txBox="1"/>
          <p:nvPr/>
        </p:nvSpPr>
        <p:spPr>
          <a:xfrm>
            <a:off x="6950794" y="2505670"/>
            <a:ext cx="22236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Correlation Matrix </a:t>
            </a:r>
          </a:p>
          <a:p>
            <a:pPr algn="ctr"/>
            <a:r>
              <a:rPr lang="en-CA" b="1" dirty="0"/>
              <a:t>of </a:t>
            </a:r>
          </a:p>
          <a:p>
            <a:pPr algn="ctr"/>
            <a:r>
              <a:rPr lang="en-CA" b="1" dirty="0" err="1"/>
              <a:t>Gensim</a:t>
            </a:r>
            <a:r>
              <a:rPr lang="en-CA" b="1" dirty="0"/>
              <a:t> word2vec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D7376D6-2FA4-4494-992D-4D95A6CC4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76200"/>
            <a:ext cx="8382000" cy="11430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3374247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B7D991-6D4B-435D-96C7-E4B7E38A6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30" y="-92696"/>
            <a:ext cx="6934990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21DB0B-E68A-4DDE-8D65-F2E4E5D2E3F8}"/>
              </a:ext>
            </a:extLst>
          </p:cNvPr>
          <p:cNvSpPr txBox="1"/>
          <p:nvPr/>
        </p:nvSpPr>
        <p:spPr>
          <a:xfrm>
            <a:off x="7315200" y="2131874"/>
            <a:ext cx="17620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Principal</a:t>
            </a:r>
          </a:p>
          <a:p>
            <a:pPr algn="ctr"/>
            <a:r>
              <a:rPr lang="en-CA" b="1" dirty="0"/>
              <a:t>Component </a:t>
            </a:r>
          </a:p>
          <a:p>
            <a:pPr algn="ctr"/>
            <a:r>
              <a:rPr lang="en-CA" b="1" dirty="0"/>
              <a:t>Analysis</a:t>
            </a:r>
            <a:endParaRPr lang="en-CA" dirty="0"/>
          </a:p>
          <a:p>
            <a:pPr algn="ctr"/>
            <a:endParaRPr lang="en-CA" b="1" dirty="0"/>
          </a:p>
          <a:p>
            <a:pPr algn="ctr"/>
            <a:r>
              <a:rPr lang="en-CA" dirty="0"/>
              <a:t>(Dimensionality</a:t>
            </a:r>
          </a:p>
          <a:p>
            <a:pPr algn="ctr"/>
            <a:r>
              <a:rPr lang="en-CA" dirty="0"/>
              <a:t>Reduction)</a:t>
            </a:r>
          </a:p>
        </p:txBody>
      </p:sp>
    </p:spTree>
    <p:extLst>
      <p:ext uri="{BB962C8B-B14F-4D97-AF65-F5344CB8AC3E}">
        <p14:creationId xmlns:p14="http://schemas.microsoft.com/office/powerpoint/2010/main" val="333333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B1FD-154E-4FF3-B9F0-D937C6A20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1613F-FE84-41E6-84F9-3B5831E832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359654"/>
            <a:ext cx="8382000" cy="533400"/>
          </a:xfrm>
        </p:spPr>
        <p:txBody>
          <a:bodyPr/>
          <a:lstStyle/>
          <a:p>
            <a:r>
              <a:rPr lang="en-CA" dirty="0"/>
              <a:t>Benchmark Results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5745F-AA7C-4F07-8E17-994CC18F20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00F3E4-5B3A-4789-85A4-5302BE66A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6"/>
          <a:stretch/>
        </p:blipFill>
        <p:spPr>
          <a:xfrm>
            <a:off x="457200" y="4893054"/>
            <a:ext cx="6400800" cy="1431546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0FD12D1-1A78-4213-B8BA-83BB7D8533A6}"/>
              </a:ext>
            </a:extLst>
          </p:cNvPr>
          <p:cNvSpPr txBox="1">
            <a:spLocks/>
          </p:cNvSpPr>
          <p:nvPr/>
        </p:nvSpPr>
        <p:spPr>
          <a:xfrm>
            <a:off x="457200" y="1485900"/>
            <a:ext cx="83820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−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Top 10 Features Ranked</a:t>
            </a:r>
          </a:p>
          <a:p>
            <a:endParaRPr lang="en-CA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40B9F5-CFE2-4242-A6DE-7B9446C08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019300"/>
            <a:ext cx="3661354" cy="2340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BD0019-FD3C-425C-830F-C34D8E5FC0CC}"/>
              </a:ext>
            </a:extLst>
          </p:cNvPr>
          <p:cNvSpPr txBox="1"/>
          <p:nvPr/>
        </p:nvSpPr>
        <p:spPr>
          <a:xfrm>
            <a:off x="6436148" y="2870537"/>
            <a:ext cx="15648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b="1" dirty="0"/>
              <a:t>Recursive </a:t>
            </a:r>
          </a:p>
          <a:p>
            <a:pPr algn="ctr"/>
            <a:r>
              <a:rPr lang="en-CA" sz="2000" b="1" dirty="0"/>
              <a:t>Feature </a:t>
            </a:r>
          </a:p>
          <a:p>
            <a:pPr algn="ctr"/>
            <a:r>
              <a:rPr lang="en-CA" sz="2000" b="1" dirty="0"/>
              <a:t>Elimination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526824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Gensim</a:t>
            </a:r>
            <a:r>
              <a:rPr lang="en-US" b="1" dirty="0"/>
              <a:t> Word2Vec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0F4787-CC2A-4735-8B53-7A966247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1719626"/>
            <a:ext cx="7767320" cy="43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4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/>
              <a:t>Google Word2Vec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AA239-5669-4D84-A6C7-403B65623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12"/>
          <a:stretch/>
        </p:blipFill>
        <p:spPr>
          <a:xfrm>
            <a:off x="832130" y="1763118"/>
            <a:ext cx="7849590" cy="425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70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endParaRPr lang="en-US" b="1" dirty="0"/>
          </a:p>
          <a:p>
            <a:pPr lvl="2"/>
            <a:r>
              <a:rPr lang="en-US" dirty="0"/>
              <a:t>All word embeddings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BA825-B316-473A-B937-FEE04AA5E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145566"/>
            <a:ext cx="8804090" cy="375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3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endParaRPr lang="en-US" b="1" dirty="0"/>
          </a:p>
          <a:p>
            <a:pPr lvl="2"/>
            <a:r>
              <a:rPr lang="en-US" dirty="0"/>
              <a:t>250 item sample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52CE82-AE88-4A3B-ADD7-B4AA0ADA5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" y="2057400"/>
            <a:ext cx="830100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1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A68-D1A6-4344-9E10-BC45722E3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2590800"/>
            <a:ext cx="3352800" cy="1066800"/>
          </a:xfrm>
        </p:spPr>
        <p:txBody>
          <a:bodyPr>
            <a:normAutofit/>
          </a:bodyPr>
          <a:lstStyle/>
          <a:p>
            <a:r>
              <a:rPr lang="en-CA" sz="4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4901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US Airline – Sentiment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b="1" dirty="0"/>
              <a:t>Milestone 1</a:t>
            </a:r>
          </a:p>
          <a:p>
            <a:pPr lvl="2"/>
            <a:r>
              <a:rPr lang="en-US" dirty="0"/>
              <a:t>Feature Engineering</a:t>
            </a:r>
          </a:p>
          <a:p>
            <a:pPr lvl="2"/>
            <a:r>
              <a:rPr lang="en-US" dirty="0"/>
              <a:t>Feature Selection</a:t>
            </a:r>
          </a:p>
          <a:p>
            <a:pPr lvl="2"/>
            <a:r>
              <a:rPr lang="en-US" dirty="0"/>
              <a:t>Benchmarking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Feature Engineering</a:t>
            </a:r>
          </a:p>
          <a:p>
            <a:pPr lvl="2"/>
            <a:r>
              <a:rPr lang="en-US" dirty="0"/>
              <a:t>Idea is to pull as much information out of the text as we can</a:t>
            </a:r>
          </a:p>
          <a:p>
            <a:pPr lvl="2"/>
            <a:r>
              <a:rPr lang="en-US" dirty="0"/>
              <a:t>Various ways of parsing and interpreting the text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Feature Selection</a:t>
            </a:r>
          </a:p>
          <a:p>
            <a:pPr lvl="2"/>
            <a:r>
              <a:rPr lang="en-US" dirty="0"/>
              <a:t>Too many features – will overwhelm our model. Need to keep the best and discard the 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picture containing light, clock&#10;&#10;Description automatically generated">
            <a:extLst>
              <a:ext uri="{FF2B5EF4-FFF2-40B4-BE49-F238E27FC236}">
                <a16:creationId xmlns:a16="http://schemas.microsoft.com/office/drawing/2014/main" id="{F3C54F04-23C7-480C-8E08-8F2BD8A399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447800"/>
            <a:ext cx="1840962" cy="18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6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Basic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305806"/>
            <a:ext cx="8382000" cy="4637793"/>
          </a:xfrm>
        </p:spPr>
        <p:txBody>
          <a:bodyPr>
            <a:normAutofit/>
          </a:bodyPr>
          <a:lstStyle/>
          <a:p>
            <a:pPr lvl="1"/>
            <a:r>
              <a:rPr lang="en-CA" b="1" dirty="0"/>
              <a:t>Bag of Words</a:t>
            </a:r>
          </a:p>
          <a:p>
            <a:pPr lvl="1"/>
            <a:endParaRPr lang="en-CA" b="1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sz="1400" dirty="0"/>
          </a:p>
          <a:p>
            <a:pPr lvl="2"/>
            <a:endParaRPr lang="en-US" sz="1800" dirty="0"/>
          </a:p>
          <a:p>
            <a:pPr lvl="1"/>
            <a:r>
              <a:rPr lang="en-US" b="1" dirty="0"/>
              <a:t>Bag of N-Grams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AB7BCA-7B5B-4D7C-851A-1462E0B61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812" y="3094710"/>
            <a:ext cx="2533894" cy="155349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34E85F-7BB9-4D3F-A3D0-2BB3876AB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86" y="1798320"/>
            <a:ext cx="5760000" cy="2127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D4186C-F5F2-43D8-A5FF-10C05FB0E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86" y="4626349"/>
            <a:ext cx="5760000" cy="19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Basic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TF-IDF</a:t>
            </a:r>
          </a:p>
          <a:p>
            <a:pPr lvl="2"/>
            <a:endParaRPr lang="en-US" sz="1600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b="1" dirty="0"/>
              <a:t>Cosine Similarity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C75A5-8FE0-4963-9493-580BF9263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55EFB6-2A37-4061-AB6E-132E2098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40" y="2057400"/>
            <a:ext cx="5400000" cy="19911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A7C888-48EC-455F-B34E-C201F1B01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40" y="4626713"/>
            <a:ext cx="5400000" cy="174101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1D426C-209D-4053-9B18-9BDD4E443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708" y="1674430"/>
            <a:ext cx="2255520" cy="1414119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98ABB4-04E0-46E3-B19B-06D6FEC819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290" y="3981755"/>
            <a:ext cx="2255510" cy="182175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E4E9F5-8319-43FC-BB82-661104B368BD}"/>
              </a:ext>
            </a:extLst>
          </p:cNvPr>
          <p:cNvCxnSpPr/>
          <p:nvPr/>
        </p:nvCxnSpPr>
        <p:spPr>
          <a:xfrm>
            <a:off x="6791960" y="3591560"/>
            <a:ext cx="15697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59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Word2Vec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/>
          </a:bodyPr>
          <a:lstStyle/>
          <a:p>
            <a:pPr lvl="1"/>
            <a:r>
              <a:rPr lang="en-US" b="1" dirty="0"/>
              <a:t>Word2Vec</a:t>
            </a:r>
          </a:p>
          <a:p>
            <a:pPr lvl="2"/>
            <a:r>
              <a:rPr lang="en-US" dirty="0"/>
              <a:t>A form of word embedding</a:t>
            </a:r>
          </a:p>
          <a:p>
            <a:pPr lvl="2"/>
            <a:r>
              <a:rPr lang="en-CA" dirty="0"/>
              <a:t>Represent individual words in a way that </a:t>
            </a:r>
          </a:p>
          <a:p>
            <a:pPr marL="914400" lvl="2" indent="0">
              <a:buNone/>
            </a:pPr>
            <a:r>
              <a:rPr lang="en-CA" dirty="0"/>
              <a:t>    similar words are represented in similar</a:t>
            </a:r>
          </a:p>
          <a:p>
            <a:pPr marL="914400" lvl="2" indent="0">
              <a:buNone/>
            </a:pPr>
            <a:r>
              <a:rPr lang="en-CA" dirty="0"/>
              <a:t>    ways</a:t>
            </a:r>
          </a:p>
          <a:p>
            <a:pPr lvl="2"/>
            <a:r>
              <a:rPr lang="en-CA" dirty="0"/>
              <a:t>Generates numerical vectors</a:t>
            </a:r>
          </a:p>
          <a:p>
            <a:pPr lvl="2"/>
            <a:endParaRPr lang="en-CA" dirty="0"/>
          </a:p>
          <a:p>
            <a:pPr lvl="1"/>
            <a:r>
              <a:rPr lang="en-US" b="1" dirty="0"/>
              <a:t>CBOW vs Skip-gram</a:t>
            </a:r>
          </a:p>
          <a:p>
            <a:pPr lvl="2"/>
            <a:r>
              <a:rPr lang="en-US" dirty="0"/>
              <a:t>Frequency/speed/accuracy trade-offs</a:t>
            </a:r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94A7-CB08-4E77-8DA4-3600F9B422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91ED548-FF2D-4932-8AE3-215D339F5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726417"/>
            <a:ext cx="4343400" cy="182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17B6120D-137A-49F2-8256-99A16F1FEA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6" r="22757"/>
          <a:stretch/>
        </p:blipFill>
        <p:spPr bwMode="auto">
          <a:xfrm>
            <a:off x="6333803" y="1905000"/>
            <a:ext cx="2535877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82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Word2Vec - 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b="1" dirty="0" err="1"/>
              <a:t>Tensorflow</a:t>
            </a:r>
            <a:r>
              <a:rPr lang="en-US" b="1" dirty="0"/>
              <a:t> / </a:t>
            </a:r>
            <a:r>
              <a:rPr lang="en-US" b="1" dirty="0" err="1"/>
              <a:t>Keras</a:t>
            </a:r>
            <a:r>
              <a:rPr lang="en-US" b="1" dirty="0"/>
              <a:t> Trained</a:t>
            </a:r>
          </a:p>
          <a:p>
            <a:pPr lvl="2"/>
            <a:r>
              <a:rPr lang="en-US" dirty="0"/>
              <a:t>Manual process</a:t>
            </a:r>
          </a:p>
          <a:p>
            <a:pPr lvl="2"/>
            <a:r>
              <a:rPr lang="en-US" dirty="0"/>
              <a:t>Slow even when GPU accelerated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1"/>
            <a:r>
              <a:rPr lang="en-US" b="1" dirty="0" err="1"/>
              <a:t>Gensim</a:t>
            </a:r>
            <a:r>
              <a:rPr lang="en-US" b="1" dirty="0"/>
              <a:t> Trained</a:t>
            </a:r>
          </a:p>
          <a:p>
            <a:pPr lvl="2"/>
            <a:r>
              <a:rPr lang="en-US" dirty="0"/>
              <a:t>Very fast</a:t>
            </a:r>
          </a:p>
          <a:p>
            <a:pPr lvl="2"/>
            <a:r>
              <a:rPr lang="en-US" dirty="0"/>
              <a:t>Possibly less fine-grained control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1"/>
            <a:r>
              <a:rPr lang="en-US" b="1" dirty="0"/>
              <a:t>Google Pre-Trained</a:t>
            </a:r>
          </a:p>
          <a:p>
            <a:pPr lvl="2"/>
            <a:r>
              <a:rPr lang="en-US" dirty="0"/>
              <a:t>Fastest</a:t>
            </a:r>
          </a:p>
          <a:p>
            <a:pPr lvl="2"/>
            <a:r>
              <a:rPr lang="en-US" dirty="0"/>
              <a:t>Advantage of training on existing corpus</a:t>
            </a:r>
          </a:p>
          <a:p>
            <a:pPr lvl="2"/>
            <a:r>
              <a:rPr lang="en-US" dirty="0"/>
              <a:t>Cannot custom train to our dataset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9B83A-B827-4C71-BB5D-8A2D0F578B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076" name="Picture 4" descr="GitHub - tensorflow/tensorflow: An Open Source Machine Learning ...">
            <a:extLst>
              <a:ext uri="{FF2B5EF4-FFF2-40B4-BE49-F238E27FC236}">
                <a16:creationId xmlns:a16="http://schemas.microsoft.com/office/drawing/2014/main" id="{8EAFE64B-138E-42BA-BA89-DF9FA96BF9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2" t="20371" r="18334" b="17408"/>
          <a:stretch/>
        </p:blipFill>
        <p:spPr bwMode="auto">
          <a:xfrm>
            <a:off x="6477000" y="1389380"/>
            <a:ext cx="2209800" cy="122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GitHub - RaRe-Technologies/gensim: Topic Modelling for Humans">
            <a:extLst>
              <a:ext uri="{FF2B5EF4-FFF2-40B4-BE49-F238E27FC236}">
                <a16:creationId xmlns:a16="http://schemas.microsoft.com/office/drawing/2014/main" id="{6E3028F8-9391-4916-9D62-D8203ED80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858970"/>
            <a:ext cx="24384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oogle Code">
            <a:extLst>
              <a:ext uri="{FF2B5EF4-FFF2-40B4-BE49-F238E27FC236}">
                <a16:creationId xmlns:a16="http://schemas.microsoft.com/office/drawing/2014/main" id="{287FB2DA-7F32-42B7-B67B-F1DA4278C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9" b="10155"/>
          <a:stretch/>
        </p:blipFill>
        <p:spPr bwMode="auto">
          <a:xfrm>
            <a:off x="6858000" y="4325085"/>
            <a:ext cx="1625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77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– </a:t>
            </a:r>
            <a:r>
              <a:rPr lang="en-US" dirty="0" err="1"/>
              <a:t>GloVe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 err="1"/>
              <a:t>GloVe</a:t>
            </a:r>
            <a:r>
              <a:rPr lang="en-US" b="1" dirty="0"/>
              <a:t> Word Embedding</a:t>
            </a:r>
          </a:p>
          <a:p>
            <a:pPr lvl="2"/>
            <a:r>
              <a:rPr lang="en-CA" dirty="0"/>
              <a:t>Global Vectors for Word Representation</a:t>
            </a:r>
          </a:p>
          <a:p>
            <a:pPr lvl="2"/>
            <a:r>
              <a:rPr lang="en-US" dirty="0"/>
              <a:t>An alternate model</a:t>
            </a:r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B4DD71D-8A03-4CDA-A9C5-12F45A070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13716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C90879-B669-4FAD-AD6E-7DE4B8BB1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3276600"/>
            <a:ext cx="8001000" cy="276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4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 – Logistic Regression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 err="1"/>
              <a:t>Gensim</a:t>
            </a:r>
            <a:r>
              <a:rPr lang="en-US" b="1" dirty="0"/>
              <a:t> Word2Vec Word Embeddings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Google Word2Vec Pre-Trained Word Embeddings</a:t>
            </a:r>
          </a:p>
          <a:p>
            <a:pPr marL="1371600" lvl="3" indent="0">
              <a:buNone/>
            </a:pPr>
            <a:endParaRPr lang="en-US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C3F0AC-D58E-4623-926B-728242AA1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05025"/>
            <a:ext cx="4610100" cy="1666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CE96B2-CEF1-4558-8374-67D69FF88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756785"/>
            <a:ext cx="46101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444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382000" cy="11430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061D8A-833F-422D-9DF5-AEA0DC5EB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838200"/>
            <a:ext cx="5562600" cy="58674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23318D-1CD4-4099-AA62-2D7346B9CD0D}"/>
              </a:ext>
            </a:extLst>
          </p:cNvPr>
          <p:cNvSpPr txBox="1"/>
          <p:nvPr/>
        </p:nvSpPr>
        <p:spPr>
          <a:xfrm>
            <a:off x="6629400" y="2886670"/>
            <a:ext cx="2531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Correlation Matrix </a:t>
            </a:r>
          </a:p>
          <a:p>
            <a:pPr algn="ctr"/>
            <a:r>
              <a:rPr lang="en-CA" b="1" dirty="0"/>
              <a:t>of </a:t>
            </a:r>
          </a:p>
          <a:p>
            <a:pPr algn="ctr"/>
            <a:r>
              <a:rPr lang="en-CA" b="1" dirty="0"/>
              <a:t>Engineered Features</a:t>
            </a:r>
          </a:p>
        </p:txBody>
      </p:sp>
    </p:spTree>
    <p:extLst>
      <p:ext uri="{BB962C8B-B14F-4D97-AF65-F5344CB8AC3E}">
        <p14:creationId xmlns:p14="http://schemas.microsoft.com/office/powerpoint/2010/main" val="2548632321"/>
      </p:ext>
    </p:extLst>
  </p:cSld>
  <p:clrMapOvr>
    <a:masterClrMapping/>
  </p:clrMapOvr>
</p:sld>
</file>

<file path=ppt/theme/theme1.xml><?xml version="1.0" encoding="utf-8"?>
<a:theme xmlns:a="http://schemas.openxmlformats.org/drawingml/2006/main" name="YorkUSecondary">
  <a:themeElements>
    <a:clrScheme name="York">
      <a:dk1>
        <a:srgbClr val="000000"/>
      </a:dk1>
      <a:lt1>
        <a:sysClr val="window" lastClr="FFFFFF"/>
      </a:lt1>
      <a:dk2>
        <a:srgbClr val="E31837"/>
      </a:dk2>
      <a:lt2>
        <a:srgbClr val="666666"/>
      </a:lt2>
      <a:accent1>
        <a:srgbClr val="E31837"/>
      </a:accent1>
      <a:accent2>
        <a:srgbClr val="BFBFBF"/>
      </a:accent2>
      <a:accent3>
        <a:srgbClr val="666666"/>
      </a:accent3>
      <a:accent4>
        <a:srgbClr val="D59F0F"/>
      </a:accent4>
      <a:accent5>
        <a:srgbClr val="004A8D"/>
      </a:accent5>
      <a:accent6>
        <a:srgbClr val="B4A77A"/>
      </a:accent6>
      <a:hlink>
        <a:srgbClr val="E31837"/>
      </a:hlink>
      <a:folHlink>
        <a:srgbClr val="E31837"/>
      </a:folHlink>
    </a:clrScheme>
    <a:fontScheme name="Y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31837"/>
        </a:solidFill>
        <a:ln>
          <a:noFill/>
        </a:ln>
        <a:effectLst/>
      </a:spPr>
      <a:bodyPr rtlCol="0" anchor="ctr"/>
      <a:lstStyle>
        <a:defPPr algn="ctr">
          <a:defRPr>
            <a:ln>
              <a:noFill/>
            </a:ln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D171B740202F43AF5B284E6AEEA814" ma:contentTypeVersion="13" ma:contentTypeDescription="Create a new document." ma:contentTypeScope="" ma:versionID="68a6e3153405b290d5e8f05e68f19273">
  <xsd:schema xmlns:xsd="http://www.w3.org/2001/XMLSchema" xmlns:xs="http://www.w3.org/2001/XMLSchema" xmlns:p="http://schemas.microsoft.com/office/2006/metadata/properties" xmlns:ns3="f262c7b6-8518-48c1-ba78-a36574156767" xmlns:ns4="f5b98eca-748f-447f-972f-96f2de132603" targetNamespace="http://schemas.microsoft.com/office/2006/metadata/properties" ma:root="true" ma:fieldsID="ce064689652cbf565e0e286b3b81b48a" ns3:_="" ns4:_="">
    <xsd:import namespace="f262c7b6-8518-48c1-ba78-a36574156767"/>
    <xsd:import namespace="f5b98eca-748f-447f-972f-96f2de1326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2c7b6-8518-48c1-ba78-a36574156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b98eca-748f-447f-972f-96f2de13260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339C8A2-DA21-4417-B6FC-2AB24CE561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AFB3BF-7A94-4F98-9187-FF496CA1671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EC04208-DA70-47C4-A5FE-AB631563A8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2c7b6-8518-48c1-ba78-a36574156767"/>
    <ds:schemaRef ds:uri="f5b98eca-748f-447f-972f-96f2de1326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YorkUSecondary.thmx</Template>
  <TotalTime>2551</TotalTime>
  <Words>273</Words>
  <Application>Microsoft Office PowerPoint</Application>
  <PresentationFormat>On-screen Show (4:3)</PresentationFormat>
  <Paragraphs>125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Courier New</vt:lpstr>
      <vt:lpstr>Wingdings</vt:lpstr>
      <vt:lpstr>YorkUSecondary</vt:lpstr>
      <vt:lpstr>CSML1010 – Milestone 1</vt:lpstr>
      <vt:lpstr>Twitter US Airline – Sentiment Analysis</vt:lpstr>
      <vt:lpstr>Feature Engineering – Basic Methods</vt:lpstr>
      <vt:lpstr>Feature Engineering – Basic Methods</vt:lpstr>
      <vt:lpstr>Feature Engineering – Word2Vec</vt:lpstr>
      <vt:lpstr>Feature Engineering – Word2Vec - Models</vt:lpstr>
      <vt:lpstr>Feature Engineering – GloVe</vt:lpstr>
      <vt:lpstr>Benchmarking – Logistic Regression</vt:lpstr>
      <vt:lpstr>Feature Selection</vt:lpstr>
      <vt:lpstr>Feature Selection</vt:lpstr>
      <vt:lpstr>PowerPoint Presentation</vt:lpstr>
      <vt:lpstr>Feature Selection</vt:lpstr>
      <vt:lpstr>Feature Exploration</vt:lpstr>
      <vt:lpstr>Feature Exploration</vt:lpstr>
      <vt:lpstr>Feature Exploration</vt:lpstr>
      <vt:lpstr>Feature Exploration</vt:lpstr>
      <vt:lpstr>Thank You!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UIT</dc:creator>
  <cp:lastModifiedBy>Patrick Osborne</cp:lastModifiedBy>
  <cp:revision>129</cp:revision>
  <dcterms:created xsi:type="dcterms:W3CDTF">2013-10-17T15:24:33Z</dcterms:created>
  <dcterms:modified xsi:type="dcterms:W3CDTF">2020-04-18T18:59:58Z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0x01010094D171B740202F43AF5B284E6AEEA814</vt:lpwstr>
  </property>
</Properties>
</file>

<file path=docProps/thumbnail.jpeg>
</file>